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1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8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503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593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62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244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38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599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1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521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83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25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7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09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31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0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25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29AC72A-1423-4EB0-987E-4AC4B2C736B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F70AF70-B5FB-492B-B81C-1FDAE3A848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7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98832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мотивации профессиональной деятельности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83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3" y="107878"/>
            <a:ext cx="1196453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Теория мотивации Портера –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Лоулера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Эта теория построена на сочетании элементов теории ожиданий и теории справедливости. Она ос-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соотношении между вознаграждением и достигнутыми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Л. Портер и Э.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Лоулер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выделили три переменные, которые влияют на размер вознаграждения: затраченные усилия, личностные качества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человека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его способности и осознание своей роли в процессе труда. Элементы теории ожидания здесь проявляются в том, что работник оценивает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вознаграждение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соответствии с затраченными усилиями и верит в то, что это вознаграждение будет адекватно затраченным им усилиям. Элементы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теории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справедливости проявляются в том, что люди имеют собственное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суждение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поводу правильности или неправильности вознаграждения по сравнению с другими сотрудниками и соответственно степень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удовлетворения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Отсюда важный вывод о том, что именно результаты труда являют-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причиной удовлетворения сотрудника, а не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наоборот.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Согласно та-кой теории результативность должна неукоснительно повышаться.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Отечественные теории мотивации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отечественных ученых наибольших успехов в разработке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 достигли Л.С. Выготский, А.Н. Леонтьев, Б.Ф. Ломов. Они исследовали проблемы психологии на примере педагогической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производственные проблемы они не рассматривали. Именно по этой причине их работы не получили дальнейшего развития. По нашему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все основные положения теории Л.С. Выготского подходят и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теории Л.С. Выготского в психике человека имеются два параллельных уровня развития – высший и низший, которые и определяют высокие и низкие потребности человека и развиваются параллельно. Это означает, что удовлетворение потребностей одного уровня с помощью средств другого невозможно. Например, если в определенный момент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 требуется удовлетворение в первую очередь низших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срабатывает материальное стимулирование. В таком случае реализовать высшие потребности человека можно только нематериальным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Л.С. Выготский сделал вывод о том, что высшие и низшие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развиваясь параллельно и самостоятельно, совокупно управляют поведением человека и его деятельностью. Эта теория более прогрессивна, чем любая другая. Однако она не учитывает высшие проблемные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528413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45" y="0"/>
            <a:ext cx="1209191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Соломанидина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считает, что исходя из системного представления человеческой деятельности, можно утверждать: человек принимает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регулирования, адаптации и самоорганизации.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потребности должны быть реализованы на каждом из указанных уровней одновременно. Низшие, высшие и самые высшие потребности развиваются параллельно и совокупно и управляются поведением человека на всех уровнях его организации, т.е. существует тройственный характер удовлетворения потребностей через материальное и нематериальное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 напрямую связан с нашими эмоциями.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эмоции, как раздражение, грусть, гнев, т.е. все те, которые мы обычно называем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явно говорят о том, что человек идет не туда, куда бы он хотел. Именно поэтому в организации, где все опирается только на контроль и принуждение, есть напряжение и раздражение. Там же, где человека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позитивный эмоциональный настрой, это становится частью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культуры. При выборе вознаграждения нужно учитывать три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что хочет сам человек;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какие действия от него требуются;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как связать это воедино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мнению Ю.Д. Красовского, поведение человека в организации обусловлено следующими факторами: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мотивы (внутренние причины поступков);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стимулы (внешние причины поступков);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мотивация (преобразование стимулов в мотивы поведения);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мотиваторы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(доминанты субъективного мира человека,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регулирующие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его поведение по внутренним интересам, например, карьера, к ко-торой он стремится, творческая работа и т.д.); 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 </a:t>
            </a:r>
            <a:r>
              <a:rPr lang="ru-RU" dirty="0">
                <a:latin typeface="Times New Roman" panose="02020603050405020304" pitchFamily="18" charset="0"/>
              </a:rPr>
              <a:t>стимуляторы (факторы объективного окружения, регулирующие его поведение извне, например, льготы, компенсации и т.п.); 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 </a:t>
            </a:r>
            <a:r>
              <a:rPr lang="ru-RU" dirty="0">
                <a:latin typeface="Times New Roman" panose="02020603050405020304" pitchFamily="18" charset="0"/>
              </a:rPr>
              <a:t>мотивировка (обоснование тех или иных поступков и стратегий поведения); 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 </a:t>
            </a:r>
            <a:r>
              <a:rPr lang="ru-RU" dirty="0">
                <a:latin typeface="Times New Roman" panose="02020603050405020304" pitchFamily="18" charset="0"/>
              </a:rPr>
              <a:t>потребность (переживание нужды в чем-то).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54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" y="0"/>
            <a:ext cx="1206462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И.С.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Варданян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исследовал взаимосвязь между организационной культурой и мотивацией и пришел к следующим выводам: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1. Руководитель должен стать примером, ролевой моделью такого отношения к делу, такого поведения, которые предполагается закрепить и развить у подчиненных. Давно доказано, что люди лучше всего усваивают новые для себя образцы поведения через подражание.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2. Для закрепления желательных трудовых ценностей и образцов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поведения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большое значение имеет обращение не только к разуму, но и к эмоциям, к лучшим чувствам работников: «Мы должны стать первыми!»; «Высочайшее качество – это залог нашей победы над конкурентами!»; «Этот год станет переломным для нашей организации».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3. Обучение и повышение квалификации персонала являются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важнейшим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инструментом пропаганды и закрепления желательного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отношения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делу, организации и разъяснения того, какое поведение организация ожидает от своих работников, какое поведение будет поощряться,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подкрепляться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приветствоваться.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4. Система мотивации должна развиваться в соответствии с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потребностями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работников. Принципы построения системы мотивации и ее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основная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направленность должны поддерживать именно то поведение и от-ношение к делу, те нормы поведения и рабочие результаты, в которых на-ходят наиболее полное выражение содержание и основная направленность работы, культивируемой и поддерживаемой руководством.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Непоследовательность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расхождение слова и дела здесь недопустимы, поскольку даже однократное нарушение установленных принципов стимулирования сразу вызовет резкое падение доверия к политике, проводимой руководством.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5. Важное значение имеют критерии отбора в организацию. Каких работников руководство хочет видеть в организации: профессионалов,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обладающих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необходимыми знаниями и опытом, или же работников,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способных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принять ценности и нормы поведения уже сложившейся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организационной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культуры. </a:t>
            </a:r>
            <a:endParaRPr lang="ru-RU" dirty="0"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6. Необходимо поддержание </a:t>
            </a:r>
            <a:r>
              <a:rPr lang="ru-RU" dirty="0" err="1">
                <a:latin typeface="Times New Roman" panose="02020603050405020304" pitchFamily="18" charset="0"/>
              </a:rPr>
              <a:t>оргкультуры</a:t>
            </a:r>
            <a:r>
              <a:rPr lang="ru-RU" dirty="0">
                <a:latin typeface="Times New Roman" panose="02020603050405020304" pitchFamily="18" charset="0"/>
              </a:rPr>
              <a:t> в процессе реализации </a:t>
            </a:r>
            <a:r>
              <a:rPr lang="ru-RU" dirty="0" smtClean="0">
                <a:latin typeface="Times New Roman" panose="02020603050405020304" pitchFamily="18" charset="0"/>
              </a:rPr>
              <a:t>основных </a:t>
            </a:r>
            <a:r>
              <a:rPr lang="ru-RU" dirty="0">
                <a:latin typeface="Times New Roman" panose="02020603050405020304" pitchFamily="18" charset="0"/>
              </a:rPr>
              <a:t>управленческих функций. Значительное влияние на </a:t>
            </a:r>
            <a:r>
              <a:rPr lang="ru-RU" dirty="0" err="1">
                <a:latin typeface="Times New Roman" panose="02020603050405020304" pitchFamily="18" charset="0"/>
              </a:rPr>
              <a:t>оргкультуру</a:t>
            </a:r>
            <a:r>
              <a:rPr lang="ru-RU" dirty="0">
                <a:latin typeface="Times New Roman" panose="02020603050405020304" pitchFamily="18" charset="0"/>
              </a:rPr>
              <a:t> оказывает то, какое поведение персонала поддерживается, а какое </a:t>
            </a:r>
            <a:r>
              <a:rPr lang="ru-RU" dirty="0" smtClean="0">
                <a:latin typeface="Times New Roman" panose="02020603050405020304" pitchFamily="18" charset="0"/>
              </a:rPr>
              <a:t>угнетается </a:t>
            </a:r>
            <a:r>
              <a:rPr lang="ru-RU" dirty="0">
                <a:latin typeface="Times New Roman" panose="02020603050405020304" pitchFamily="18" charset="0"/>
              </a:rPr>
              <a:t>при сложившейся практике управления. Очень важно, чтобы </a:t>
            </a:r>
            <a:r>
              <a:rPr lang="ru-RU" dirty="0" smtClean="0">
                <a:latin typeface="Times New Roman" panose="02020603050405020304" pitchFamily="18" charset="0"/>
              </a:rPr>
              <a:t>руководство </a:t>
            </a:r>
            <a:r>
              <a:rPr lang="ru-RU" dirty="0">
                <a:latin typeface="Times New Roman" panose="02020603050405020304" pitchFamily="18" charset="0"/>
              </a:rPr>
              <a:t>поощряло самостоятельность и инициативу со стороны </a:t>
            </a:r>
            <a:r>
              <a:rPr lang="ru-RU" dirty="0" smtClean="0">
                <a:latin typeface="Times New Roman" panose="02020603050405020304" pitchFamily="18" charset="0"/>
              </a:rPr>
              <a:t>подчиненных</a:t>
            </a:r>
            <a:r>
              <a:rPr lang="ru-RU" dirty="0"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5759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9191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</a:rPr>
              <a:t>7. Организационная культура закрепляется и транслируется в </a:t>
            </a:r>
            <a:r>
              <a:rPr lang="ru-RU" dirty="0" smtClean="0">
                <a:latin typeface="Times New Roman" panose="02020603050405020304" pitchFamily="18" charset="0"/>
              </a:rPr>
              <a:t>традициях </a:t>
            </a:r>
            <a:r>
              <a:rPr lang="ru-RU" dirty="0">
                <a:latin typeface="Times New Roman" panose="02020603050405020304" pitchFamily="18" charset="0"/>
              </a:rPr>
              <a:t>и порядках, действующих в организации. При этом на </a:t>
            </a:r>
            <a:r>
              <a:rPr lang="ru-RU" dirty="0" err="1">
                <a:latin typeface="Times New Roman" panose="02020603050405020304" pitchFamily="18" charset="0"/>
              </a:rPr>
              <a:t>оргкультуру</a:t>
            </a:r>
            <a:r>
              <a:rPr lang="ru-RU" dirty="0">
                <a:latin typeface="Times New Roman" panose="02020603050405020304" pitchFamily="18" charset="0"/>
              </a:rPr>
              <a:t> могут повлиять даже разовые отступления от установленного (или </a:t>
            </a:r>
            <a:r>
              <a:rPr lang="ru-RU" dirty="0" smtClean="0">
                <a:latin typeface="Times New Roman" panose="02020603050405020304" pitchFamily="18" charset="0"/>
              </a:rPr>
              <a:t>декларируемого</a:t>
            </a:r>
            <a:r>
              <a:rPr lang="ru-RU" dirty="0">
                <a:latin typeface="Times New Roman" panose="02020603050405020304" pitchFamily="18" charset="0"/>
              </a:rPr>
              <a:t>) порядка. К примеру, если вдруг по каким-то причинам </a:t>
            </a:r>
            <a:r>
              <a:rPr lang="ru-RU" dirty="0" smtClean="0">
                <a:latin typeface="Times New Roman" panose="02020603050405020304" pitchFamily="18" charset="0"/>
              </a:rPr>
              <a:t>руководство </a:t>
            </a:r>
            <a:r>
              <a:rPr lang="ru-RU" dirty="0">
                <a:latin typeface="Times New Roman" panose="02020603050405020304" pitchFamily="18" charset="0"/>
              </a:rPr>
              <a:t>один-другой раз не смогло провести ежемесячное подведение итогов работы с поздравлением и награждением лучших работников, это не толь-ко нарушает установленные правила, но и показывает неготовность </a:t>
            </a:r>
            <a:r>
              <a:rPr lang="ru-RU" dirty="0" smtClean="0">
                <a:latin typeface="Times New Roman" panose="02020603050405020304" pitchFamily="18" charset="0"/>
              </a:rPr>
              <a:t>руководства </a:t>
            </a:r>
            <a:r>
              <a:rPr lang="ru-RU" dirty="0">
                <a:latin typeface="Times New Roman" panose="02020603050405020304" pitchFamily="18" charset="0"/>
              </a:rPr>
              <a:t>разделять декларируемые ценности, что, естественно, снижает </a:t>
            </a:r>
            <a:r>
              <a:rPr lang="ru-RU" dirty="0" smtClean="0">
                <a:latin typeface="Times New Roman" panose="02020603050405020304" pitchFamily="18" charset="0"/>
              </a:rPr>
              <a:t>энтузиазм </a:t>
            </a:r>
            <a:r>
              <a:rPr lang="ru-RU" dirty="0">
                <a:latin typeface="Times New Roman" panose="02020603050405020304" pitchFamily="18" charset="0"/>
              </a:rPr>
              <a:t>и желание персонала «выкладываться» на работе.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многих сильным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становится принадлежность к ко-манде. Часто этот фактор не только удерживает сотрудников от поиска но-вой работы, но и формирует его стремление повысить эффективность. Здесь можно выделить несколько инструментов: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Создание сплоченной команды. Например, для работников можно организовывать экстрим-игры, соревнования на природе. Как показывает практика, люди начинают ради победы делиться на лидеров и исполните-лей вне зависимости от должности, изобретать пути решения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задач. У сотрудников, кроме незабываемых впечатлений, появляются новые крепкие контакты.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Формирование механизмов двусторонней связи внутри компании. Работнику необходимо дать почувствовать, что компания прислушивается к его мнению, ценит идеи и предложения. Обратная связь должна быть усилена. Проблемой предприятия является то, что работники часто узнают только об отрицательных результатах своей работы. В таких случаях люди часто перестают реагировать на критическую обратную связь. Однако если чередовать отрицательную и положительную критику, то информация о неудачах будет воспринята вполне. Важно, чтобы обратная связь была правдивой, точной, подробной и осуществлялась незамедлительно.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плохом выполнении работы только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демотивирует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работника. Если же указать, что именно было сделано неправильно, почему 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случилось, 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исправить ситуацию, и при этом не забыть затронуть положительные аспекты работы, эффективность такой обратной связи, несомненно, воз-растет. Она может быть еще и выше, если работник выяснит эти вопросы сам.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Общепринятым механизмом сплочения коллектива являются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мероприятия. Неплохим вариантом могла бы стать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дня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1097988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5" y="0"/>
            <a:ext cx="119372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Напомним, что мотивация исходит из «наличия причинно-следственной связи» между поступками. Это означает, что «нечто» (при-чина) двигает человеком, определяет его поступок, причем независимо от того, осознает он ее или нет. Словом, если сотрудники, как и дети,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движимы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какими-то неосознаваемыми «потребностями», то необходимо изучать эти потребности и объяснять ими поведение сотрудников. Изучив эти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ученые будут разрабатывать рекомендации менеджерам, как искусственно мотивировать сотрудников, активизируя удовлетворение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более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значимых для них потребностей.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Возможно, этот подход применим при работе с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неквалифицированным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персоналом, но при обсуждении вопроса мотивации руководителя было бы наивно полагать, что он движим некими объективными причина-ми, столь же естественными, как закон тяготения. Напротив, более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реалистично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исходить из того, что поступки менеджера определяются не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причинами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целями, имеющими, в отличие от причин, внутреннюю природу. Иными словами, поведение менеджера должно объясняться не некими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общими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всех объективными причинами, а его личными, субъективными целями, за которые он сам несет ответственность и на достижение которых мотивирует себя сам. При таком подходе влиять на поведение менеджера можно, только исходя из его ценностей, которыми он руководствуется,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когда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ставит перед собой цели, а не из его «природы», т.е. «потребностей», которые якобы двигают им.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71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6462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мотивации Д.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МакГрегора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МакГрегор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проанализировал деятельность исполнителя на рабочем месте и выявил, что управляющий может контролировать следующие параметры, определяющие действия исполнителя: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задания, которые получает подчиненный;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качество выполнения задания;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время получения задания;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ожидаемое время выполнения задачи;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средства, имеющиеся для выполнения задачи;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коллектив, в котором работает подчиненный;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инструкции, полученные подчиненным;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убеждение подчиненного в посильности задачи;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убеждение подчиненного в вознаграждении за успешную работу;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размер вознаграждения за проведенную работу;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уровень вовлечения подчиненного в круг проблем, связанных с работой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факторы зависят от руководителя и в то же время в той или иной мере влияют на работника, определяют качество и интенсивность его труда.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МакГрегор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пришел к выводу, что на основе этих факторов воз-можно применить два различных подхода к управлению, которые он на-звал теория X и теория Y.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X воплощает чисто авторитарный стиль управления,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существенной централизацией власти, жестким контролем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 факторам.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Y соответствует демократическому стилю управления и предполагает делегирование полномочий, улучшение взаимоотношений в коллективе, учет мотивации исполнителей и их психологических потреб-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обогащение содержания работы.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 теории имеют равное право на существование, но, как правило, в реальной жизни имеет место комбинация различных стилей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2464323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6462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Эти теории оказали сильное влияние на развитие управленческой теории в целом. Ссылки на них сегодня можно встретить во многих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практических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пособиях по управлению персоналом предприятия, мотивации подчиненных. </a:t>
            </a: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Теории Д.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МакГрегора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были разработаны применительно к отдельно взятому человеку. Дальнейшее совершенствование подходов к управлению было обусловлено развитием организации как системы открытого типа, также была рассмотрена работа человека в коллективе. Это привело к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созданию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концепции целостного подхода к управлению, т.е. необходимости учета всей совокупности производственных и социальных проблем. </a:t>
            </a:r>
            <a:endParaRPr lang="ru-RU" sz="1900" dirty="0">
              <a:latin typeface="Times New Roman" panose="02020603050405020304" pitchFamily="18" charset="0"/>
            </a:endParaRPr>
          </a:p>
          <a:p>
            <a:pPr algn="just"/>
            <a:r>
              <a:rPr lang="ru-RU" sz="1900" dirty="0">
                <a:latin typeface="Times New Roman" panose="02020603050405020304" pitchFamily="18" charset="0"/>
              </a:rPr>
              <a:t>Так, У. </a:t>
            </a:r>
            <a:r>
              <a:rPr lang="ru-RU" sz="1900" dirty="0" err="1">
                <a:latin typeface="Times New Roman" panose="02020603050405020304" pitchFamily="18" charset="0"/>
              </a:rPr>
              <a:t>Оучи</a:t>
            </a:r>
            <a:r>
              <a:rPr lang="ru-RU" sz="1900" dirty="0">
                <a:latin typeface="Times New Roman" panose="02020603050405020304" pitchFamily="18" charset="0"/>
              </a:rPr>
              <a:t> предложил теорию Z. Он отметил непропорциональное внимание к технике и технологии в ущерб человеческому фактору. </a:t>
            </a:r>
            <a:r>
              <a:rPr lang="ru-RU" sz="1900" dirty="0" smtClean="0">
                <a:latin typeface="Times New Roman" panose="02020603050405020304" pitchFamily="18" charset="0"/>
              </a:rPr>
              <a:t>Поэтому </a:t>
            </a:r>
            <a:r>
              <a:rPr lang="ru-RU" sz="1900" dirty="0">
                <a:latin typeface="Times New Roman" panose="02020603050405020304" pitchFamily="18" charset="0"/>
              </a:rPr>
              <a:t>теория Z базируется на принципах доверия, пожизненного найма (как внимание к человеку) и групповом методе принятия решений, что </a:t>
            </a:r>
            <a:r>
              <a:rPr lang="ru-RU" sz="1900" dirty="0" smtClean="0">
                <a:latin typeface="Times New Roman" panose="02020603050405020304" pitchFamily="18" charset="0"/>
              </a:rPr>
              <a:t>обеспечивает </a:t>
            </a:r>
            <a:r>
              <a:rPr lang="ru-RU" sz="1900" dirty="0">
                <a:latin typeface="Times New Roman" panose="02020603050405020304" pitchFamily="18" charset="0"/>
              </a:rPr>
              <a:t>прочную связь между людьми, более устойчивое их положение.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</a:rPr>
              <a:t>Однако можно заметить, что управление развивалось в большей мере по теории Y – демократическому стилю управления. Таким образом, с </a:t>
            </a:r>
            <a:r>
              <a:rPr lang="ru-RU" sz="1900" dirty="0" smtClean="0">
                <a:latin typeface="Times New Roman" panose="02020603050405020304" pitchFamily="18" charset="0"/>
              </a:rPr>
              <a:t>определенными </a:t>
            </a:r>
            <a:r>
              <a:rPr lang="ru-RU" sz="1900" dirty="0">
                <a:latin typeface="Times New Roman" panose="02020603050405020304" pitchFamily="18" charset="0"/>
              </a:rPr>
              <a:t>допущениями теорию Z можно назвать развитой и </a:t>
            </a:r>
            <a:r>
              <a:rPr lang="ru-RU" sz="1900" dirty="0" smtClean="0">
                <a:latin typeface="Times New Roman" panose="02020603050405020304" pitchFamily="18" charset="0"/>
              </a:rPr>
              <a:t>усовершенствованной </a:t>
            </a:r>
            <a:r>
              <a:rPr lang="ru-RU" sz="1900" dirty="0">
                <a:latin typeface="Times New Roman" panose="02020603050405020304" pitchFamily="18" charset="0"/>
              </a:rPr>
              <a:t>теорией Y, адаптированной прежде всего к условиям и традициям Японии.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</a:rPr>
              <a:t>Противоречия, характерные для действующих ныне мотивационных моделей, отнюдь не приводят к их полному отрицанию, наоборот, </a:t>
            </a:r>
            <a:r>
              <a:rPr lang="ru-RU" sz="1900" dirty="0" smtClean="0">
                <a:latin typeface="Times New Roman" panose="02020603050405020304" pitchFamily="18" charset="0"/>
              </a:rPr>
              <a:t>критические </a:t>
            </a:r>
            <a:r>
              <a:rPr lang="ru-RU" sz="1900" dirty="0">
                <a:latin typeface="Times New Roman" panose="02020603050405020304" pitchFamily="18" charset="0"/>
              </a:rPr>
              <a:t>замечания главным образом направлены на необходимость их </a:t>
            </a:r>
            <a:r>
              <a:rPr lang="ru-RU" sz="1900" dirty="0" smtClean="0">
                <a:latin typeface="Times New Roman" panose="02020603050405020304" pitchFamily="18" charset="0"/>
              </a:rPr>
              <a:t>совершенствования</a:t>
            </a:r>
            <a:r>
              <a:rPr lang="ru-RU" sz="1900" dirty="0">
                <a:latin typeface="Times New Roman" panose="02020603050405020304" pitchFamily="18" charset="0"/>
              </a:rPr>
              <a:t>. Эффективность или жизненность той или иной модели можно проверить только путем ее апробации на практике с учетом той среды, где она будет внедряться. Бесспорно одно, что отсутствие </a:t>
            </a:r>
            <a:r>
              <a:rPr lang="ru-RU" sz="1900" dirty="0" smtClean="0">
                <a:latin typeface="Times New Roman" panose="02020603050405020304" pitchFamily="18" charset="0"/>
              </a:rPr>
              <a:t>мотивационных </a:t>
            </a:r>
            <a:r>
              <a:rPr lang="ru-RU" sz="1900" dirty="0">
                <a:latin typeface="Times New Roman" panose="02020603050405020304" pitchFamily="18" charset="0"/>
              </a:rPr>
              <a:t>моделей на наших предприятиях снижает эффективность </a:t>
            </a:r>
            <a:r>
              <a:rPr lang="ru-RU" sz="1900" dirty="0" smtClean="0">
                <a:latin typeface="Times New Roman" panose="02020603050405020304" pitchFamily="18" charset="0"/>
              </a:rPr>
              <a:t>действующих </a:t>
            </a:r>
            <a:r>
              <a:rPr lang="ru-RU" sz="1900" dirty="0">
                <a:latin typeface="Times New Roman" panose="02020603050405020304" pitchFamily="18" charset="0"/>
              </a:rPr>
              <a:t>систем управления и социально-экономическую деятельность трудовых коллективов.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</a:rPr>
              <a:t>Вместе с тем становится ясным, что мотивационные модели могут приводить как к положительным, так и отрицательным социально-экономическим последствиям, особенно если в организации действуют неформальные группы.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07823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Существуют два подхода к изучению теорий мотивации профессиональной деятельности. Первый подход основывается на исследовании содержательной стороны теории мотивации, второй – на процессуальных теориях. </a:t>
            </a:r>
          </a:p>
          <a:p>
            <a:pPr algn="just"/>
            <a:r>
              <a:rPr lang="ru-RU" b="1" i="1" u="none" strike="noStrike" baseline="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Содержательные теории мотивации </a:t>
            </a:r>
            <a:endParaRPr lang="ru-RU" b="0" i="0" u="none" strike="noStrike" baseline="0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Данные теории базируются на изучении потребностей человека, которые и являются основным мотивом их проведения, а следовательно, и деятельности. К сторонникам такого подхода можно отнести американских психологов А.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Д.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МакКлелланда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и Ф.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Герцберга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Рассмотрим подробнее эти теории. </a:t>
            </a:r>
          </a:p>
          <a:p>
            <a:pPr algn="just"/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Иерархия потребностей А. </a:t>
            </a:r>
            <a:r>
              <a:rPr lang="ru-RU" b="1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Сущность данной теории сводится к изучению потребностей человека. Это более ранняя теория. Ее сторонники, в том числе и А.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считали, что предметом психологии является поведение, а не сознание человека. В основе же поведения лежат потребности человека, которые можно разделить на пять групп: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физиологические потребности, необходимые для выживания чело-века: в еде, воде, отдыхе и т.д.;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потребности в безопасности и уверенности в будущем – защита от физических и других опасностей со стороны окружающего мира и уверен-</a:t>
            </a:r>
            <a:r>
              <a:rPr lang="ru-RU" b="0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ность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в том, что физиологические потребности будут удовлетворяться и в будущем;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социальные потребности – необходимость в социальном окружении, в общении с людьми, чувство «локтя» и поддержка;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потребности в уважении, признании окружающих и стремлении к личным достижениям; </a:t>
            </a:r>
          </a:p>
          <a:p>
            <a:pPr algn="just"/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потребность самовыражения, т.е. потребность в собственном росте и реализации своих потенциальных возможностей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Первые две группы потребностей являются первичными, а следую-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щие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три – вторичными. Согласно теории А. </a:t>
            </a: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все эти потребности можно расположить в строгой иерархической последовательности в виде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пирамиды, в основании которой лежат первичные потребности, а верши-ной являются вторичные.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Смысл такого иерархического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заключается в том, что приоритетны для человека потребности более низких уровней и это сказы-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его мотивации. Другими словами, в поведении человека более определяющим является удовлетворение потребностей сначала низких уровней, а затем по мере удовлетворения этих потребностей становятся стимулирующими факторами и потребности более высоких уровней. </a:t>
            </a:r>
          </a:p>
        </p:txBody>
      </p:sp>
    </p:spTree>
    <p:extLst>
      <p:ext uri="{BB962C8B-B14F-4D97-AF65-F5344CB8AC3E}">
        <p14:creationId xmlns:p14="http://schemas.microsoft.com/office/powerpoint/2010/main" val="75681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8" y="0"/>
            <a:ext cx="1206462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Приобретенные потребности. Теория трех потребностей Д.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МакКлелланда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Опираясь на работу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Мюррея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исследователи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МакКлелланд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Аткинсон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внесли свой вклад в понимание важной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-ли потребностей в успехе, причастности и власти для деятельности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Каждая из названных потребностей может оказаться мощным факто-ром мотивации работников. 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 в успехе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предполагает стремление к достижению труд-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ных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 увлекающих целей. Индивиды, для которых в высшей степени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 в успехе, получают удовлетворение,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достигнув результата,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независимо от того, заметил ли это кто-нибудь или нет.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Если сопоставить приобретенные потребности по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МакКлелланду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 потребностями в иерархии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потребность успеха окажется где-то посередине между потребностью в уважении и потребностью 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самовыражении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 в причастности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выражается в стремлении к теплым и дружеским отношениям с другими людьми. Люди с сильно выраженной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потребностью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причастности любят работать в тесном контакте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кооперации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 своими сотрудниками.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 в причастности схожа с социальными потребностями по А.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Маслоу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Люди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которые в большей степени обладают потребностью в причастности, бывают удовлетворены организационной ситуацией,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которая </a:t>
            </a:r>
            <a:endParaRPr lang="ru-RU" dirty="0"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обеспечивает социальные возможности. Поэтому они предпочитают </a:t>
            </a:r>
            <a:r>
              <a:rPr lang="ru-RU" dirty="0" smtClean="0">
                <a:latin typeface="Times New Roman" panose="02020603050405020304" pitchFamily="18" charset="0"/>
              </a:rPr>
              <a:t>работать </a:t>
            </a:r>
            <a:r>
              <a:rPr lang="ru-RU" dirty="0">
                <a:latin typeface="Times New Roman" panose="02020603050405020304" pitchFamily="18" charset="0"/>
              </a:rPr>
              <a:t>в близком контакте с сотрудниками или клиентами.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В случае, если руководители и сотрудники одобряют, уважают и </a:t>
            </a:r>
            <a:r>
              <a:rPr lang="ru-RU" dirty="0" smtClean="0">
                <a:latin typeface="Times New Roman" panose="02020603050405020304" pitchFamily="18" charset="0"/>
              </a:rPr>
              <a:t>вознаграждают </a:t>
            </a:r>
            <a:r>
              <a:rPr lang="ru-RU" dirty="0">
                <a:latin typeface="Times New Roman" panose="02020603050405020304" pitchFamily="18" charset="0"/>
              </a:rPr>
              <a:t>хорошую работу, работники с высоким уровнем потребности в причастности мотивированы действовать так, чтобы они могли получить признание и уважение.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</a:rPr>
              <a:t>Потребность во власти </a:t>
            </a:r>
            <a:r>
              <a:rPr lang="ru-RU" dirty="0">
                <a:latin typeface="Times New Roman" panose="02020603050405020304" pitchFamily="18" charset="0"/>
              </a:rPr>
              <a:t>связана с внутренним стремлением человека контролировать других людей и влиять на их поведение. В зависимости от того, как эта потребность используется, она может оказывать чрезвычайно позитивное или негативное воздействие на управленческий успех.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Стремление к личной власти предполагает стремление к </a:t>
            </a:r>
            <a:r>
              <a:rPr lang="ru-RU" dirty="0" smtClean="0">
                <a:latin typeface="Times New Roman" panose="02020603050405020304" pitchFamily="18" charset="0"/>
              </a:rPr>
              <a:t>доминированию</a:t>
            </a:r>
            <a:r>
              <a:rPr lang="ru-RU" dirty="0">
                <a:latin typeface="Times New Roman" panose="02020603050405020304" pitchFamily="18" charset="0"/>
              </a:rPr>
              <a:t>. Следует тщательно искать людей с такими потребностями и готовить их для важных руководящих ролей, которые позволят им использовать власть на пользу организации.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90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83715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Двухфакторная мотивационно-гигиеническая концепция Ф. </a:t>
            </a:r>
            <a:r>
              <a:rPr lang="ru-RU" sz="20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Герцберга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Эту теорию сформулировал американский психолог Ф.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Герцберг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основе данных интервью, взятых на различных рабочих местах, в разных профессиональных группах и в разных странах. Интервьюируемых проси-ли описать ситуации, в которых они чувствовали бы удовлетворенность или, наоборот, неудовлетворенность работой.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Ответы опрашиваемых были классифицированы по группам. Про-анализировав собранный материал, Ф.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Герцберг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пришел к выводу, что удовлетворенность и неудовлетворенность работой вызываются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различными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факторами. Один характеризует связь между факторами и уровнем неудовлетворенности работников, а другой – между факторами и уровнем удовлетворенности. Причем факторы в обоих случаях – разные. Первую группу факторов ученый назвал факторами контекста или гигиеническими факторами, а вторую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мотиваторами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обусловлены средой, в которой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самим характером и сущностью работы.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отсутствии или недостаточной степени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гигиенических факторов у человека возникает неудовлетворенность работой. Однако если они достаточны, то сами по себе не вызывают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работой и не могут мотивировать человека на что-либо. Если факторы контекста создают плохую ситуацию, то работники испытывают неудовлетворенность, но и в лучшем случае эти факторы не приводят к большой удовлетворенности работой, а дают скорее нейтральное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вызывающие удовлетворенность работой, связаны с содержанием работы и потребностями личности в самовыражении.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неадекватность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приводит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неудовлетворенно-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работой. Но их наличие в полной мере вызывает удовлетворение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мо-тивирует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на повышение эффективности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21959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9499" y="183450"/>
            <a:ext cx="5841868" cy="5917099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гигиеническим факторам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отнес: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способ управления;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политику компании;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отношения с непосредственным руководителем;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условия труда;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заработную плату;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отношения с сотрудниками;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с подчиненными;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статус;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безопасность.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работника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уровень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гигиенического фактора 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183450"/>
            <a:ext cx="5105400" cy="56077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Факторами-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мотиваторами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    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Герцбергу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являются: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достижения;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признание успеха;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работа как таковая (интерес к работе и заданию);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ответственность;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продвижение по службе;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профессиональный рост. 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43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8" y="117693"/>
            <a:ext cx="1186900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Реализация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концепции Ф.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Герцберга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практике представляет собой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двухстадийный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процесс, позволяющий управлять удовлетворенностью и мотивацией работников. Сначала менеджеры должны обратиться к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гигиеническим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потребностям, обеспечить удовлетворение базисных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работников с тем, чтобы повысить их интерес к работе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эффективность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деятельности. После этого менеджеры могут перейти ко второй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стадии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– удовлетворению значительно более мощных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потребностей-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мотиваторов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Если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мотиваторы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игнорируются, то достигнуть долговременного удовлетворения и высокой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мотивированности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будет затруднительно. В </a:t>
            </a:r>
            <a:r>
              <a:rPr lang="ru-RU" dirty="0" smtClean="0">
                <a:latin typeface="Times New Roman" panose="02020603050405020304" pitchFamily="18" charset="0"/>
              </a:rPr>
              <a:t>случае </a:t>
            </a:r>
            <a:r>
              <a:rPr lang="ru-RU" dirty="0">
                <a:latin typeface="Times New Roman" panose="02020603050405020304" pitchFamily="18" charset="0"/>
              </a:rPr>
              <a:t>же, когда потребности-</a:t>
            </a:r>
            <a:r>
              <a:rPr lang="ru-RU" dirty="0" err="1">
                <a:latin typeface="Times New Roman" panose="02020603050405020304" pitchFamily="18" charset="0"/>
              </a:rPr>
              <a:t>мотиваторы</a:t>
            </a:r>
            <a:r>
              <a:rPr lang="ru-RU" dirty="0">
                <a:latin typeface="Times New Roman" panose="02020603050405020304" pitchFamily="18" charset="0"/>
              </a:rPr>
              <a:t> удовлетворяются, работники стремятся работать хорошо.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Разница в рассмотренных теориях состоит в следующем: по мнению А. </a:t>
            </a:r>
            <a:r>
              <a:rPr lang="ru-RU" dirty="0" err="1">
                <a:latin typeface="Times New Roman" panose="02020603050405020304" pitchFamily="18" charset="0"/>
              </a:rPr>
              <a:t>Маслоу</a:t>
            </a:r>
            <a:r>
              <a:rPr lang="ru-RU" dirty="0">
                <a:latin typeface="Times New Roman" panose="02020603050405020304" pitchFamily="18" charset="0"/>
              </a:rPr>
              <a:t>, после мотивации рабочий обязательно начинает лучше </a:t>
            </a:r>
            <a:r>
              <a:rPr lang="ru-RU" dirty="0" smtClean="0">
                <a:latin typeface="Times New Roman" panose="02020603050405020304" pitchFamily="18" charset="0"/>
              </a:rPr>
              <a:t>работать</a:t>
            </a:r>
            <a:r>
              <a:rPr lang="ru-RU" dirty="0">
                <a:latin typeface="Times New Roman" panose="02020603050405020304" pitchFamily="18" charset="0"/>
              </a:rPr>
              <a:t>; по мнению Ф. </a:t>
            </a:r>
            <a:r>
              <a:rPr lang="ru-RU" dirty="0" err="1">
                <a:latin typeface="Times New Roman" panose="02020603050405020304" pitchFamily="18" charset="0"/>
              </a:rPr>
              <a:t>Герцберга</a:t>
            </a:r>
            <a:r>
              <a:rPr lang="ru-RU" dirty="0">
                <a:latin typeface="Times New Roman" panose="02020603050405020304" pitchFamily="18" charset="0"/>
              </a:rPr>
              <a:t>, рабочий начнет лучше работать только </a:t>
            </a:r>
            <a:r>
              <a:rPr lang="ru-RU" dirty="0" smtClean="0">
                <a:latin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</a:rPr>
              <a:t>того, как решит, что мотивация неадекватна. 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таким теориям относятся теория ожиданий или модель мотивации по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теория справедливости и теория или модель Портера – Ло-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ожиданий В.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Врума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теория утверждает,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тенденцию действовать тем или иным образом на основе ожидания того, что за этими действиями последует вознаграждение и что это вознаграждение будет привлекательно для индивида. Теория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использовании трех переменных или отношений: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Взаимосвязь между затратами труда и результатами (оценивается субъективным ожиданием того, что затрата определенного количества усилий приведет к получению необходимого результата).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Взаимосвязь между результатом и вознаграждением (оценивается степенью уверенности индивида в том, что достигнутый в обусловленных пределах результат приведет к получению желательного вознаграждения).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Привлекательность (валентности) вознаграждения, т.е. полез-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связываемая индивидом с потенциальным результатом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выполненную работу. Эта переменная рассматривается в качестве цели или потребности индивида.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50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0"/>
            <a:ext cx="1193724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Теория ожиданий базируется на положении о том, что наличие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активной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потребности не является единственным необходимым условием мотивации человека для выполнения определенной работы. Человек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должен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также надеяться на то, что выбранный им тип поведения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действительно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приведет к удовлетворению его потребностей или приобретению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желаемого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Важное значение для этой теории имеет понятие ожидания. </a:t>
            </a:r>
            <a:endParaRPr lang="ru-RU" sz="2000" dirty="0"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</a:rPr>
              <a:t>Ожидание можно рассматривать как оценку данной личностью </a:t>
            </a:r>
            <a:r>
              <a:rPr lang="ru-RU" sz="2000" dirty="0" smtClean="0">
                <a:latin typeface="Times New Roman" panose="02020603050405020304" pitchFamily="18" charset="0"/>
              </a:rPr>
              <a:t>вероятности </a:t>
            </a:r>
            <a:r>
              <a:rPr lang="ru-RU" sz="2000" dirty="0">
                <a:latin typeface="Times New Roman" panose="02020603050405020304" pitchFamily="18" charset="0"/>
              </a:rPr>
              <a:t>определенного события.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</a:rPr>
              <a:t>Ожидание измеряется индивидом с помощью так называемой </a:t>
            </a:r>
            <a:r>
              <a:rPr lang="ru-RU" sz="2000" dirty="0" smtClean="0">
                <a:latin typeface="Times New Roman" panose="02020603050405020304" pitchFamily="18" charset="0"/>
              </a:rPr>
              <a:t>субъективной </a:t>
            </a:r>
            <a:r>
              <a:rPr lang="ru-RU" sz="2000" dirty="0">
                <a:latin typeface="Times New Roman" panose="02020603050405020304" pitchFamily="18" charset="0"/>
              </a:rPr>
              <a:t>вероятности, которая имеет значение 1, если индивид абсолютно уверен в том, что событие наступит, и 0, если он уверен, что событие не наступит. Соответственно значения в интервале от 1 до 0 эта вероятность принимает по мере того, как уверенность индивида в том, что событие со-стоится, падает.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</a:rPr>
              <a:t>В рамках этого подхода уровень мотивации может быть оценен </a:t>
            </a:r>
            <a:r>
              <a:rPr lang="ru-RU" sz="2000" dirty="0" smtClean="0">
                <a:latin typeface="Times New Roman" panose="02020603050405020304" pitchFamily="18" charset="0"/>
              </a:rPr>
              <a:t>количественно</a:t>
            </a:r>
            <a:r>
              <a:rPr lang="ru-RU" sz="2000" dirty="0">
                <a:latin typeface="Times New Roman" panose="02020603050405020304" pitchFamily="18" charset="0"/>
              </a:rPr>
              <a:t>. Если через Р1 обозначить субъективную оценку вероятности того, что работник сможет достигнуть заданного результата при </a:t>
            </a:r>
            <a:r>
              <a:rPr lang="ru-RU" sz="2000" dirty="0" smtClean="0">
                <a:latin typeface="Times New Roman" panose="02020603050405020304" pitchFamily="18" charset="0"/>
              </a:rPr>
              <a:t>определенных </a:t>
            </a:r>
            <a:r>
              <a:rPr lang="ru-RU" sz="2000" dirty="0">
                <a:latin typeface="Times New Roman" panose="02020603050405020304" pitchFamily="18" charset="0"/>
              </a:rPr>
              <a:t>затратах труда, через Р2 – субъективную оценку вероятности вы-платы обусловленного вознаграждения при достижении заданного </a:t>
            </a:r>
            <a:r>
              <a:rPr lang="ru-RU" sz="2000" dirty="0" smtClean="0">
                <a:latin typeface="Times New Roman" panose="02020603050405020304" pitchFamily="18" charset="0"/>
              </a:rPr>
              <a:t>результата</a:t>
            </a:r>
            <a:r>
              <a:rPr lang="ru-RU" sz="2000" dirty="0">
                <a:latin typeface="Times New Roman" panose="02020603050405020304" pitchFamily="18" charset="0"/>
              </a:rPr>
              <a:t>, а через Р3 – субъективную вероятность соответствия вознаграждения осознаваемой потребности работника, то уровень мотивации может быть оценен по следующей формуле: M=Р1·Р2·Р3. </a:t>
            </a:r>
            <a:endParaRPr lang="ru-RU" sz="200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формула наглядно демонстрирует, что мотивация отлична от ну-ля только в случае, если наемный работник рассматривает все включенные в формулу субъективные вероятности как существенно большие нуля. Иначе говоря, он должен расценивать работу как выполнимую,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субъекта, выполняющего свои обязательства, 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желанное.</a:t>
            </a:r>
          </a:p>
        </p:txBody>
      </p:sp>
    </p:spTree>
    <p:extLst>
      <p:ext uri="{BB962C8B-B14F-4D97-AF65-F5344CB8AC3E}">
        <p14:creationId xmlns:p14="http://schemas.microsoft.com/office/powerpoint/2010/main" val="2306630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7" y="-48695"/>
            <a:ext cx="119099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Теория справедливости С. Адамса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Данная теория постулирует, что каждый человек субъективно определяет отношение полученного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вознаграждения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усилиям, затраченным на выполнение работы, а затем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соотносит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это отношение с аналогичным отношением, которое складывается для других людей, выполняющих аналогичную работу. Если такое сравнение приводит работника к выводу, что эти относительные величины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приблизительно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равны, ситуация субъективно воспринимается как справедливая. Если же сравнение показывает дисбаланс, то человек считает, что имеет место несправедливость.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этом случае у работника может возникнуть психологическое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напряжение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работник может прийти к выводу, что ему недоплачивают или переплачивают. В результате у работника может возникнуть стремление снять напряжение и для восстановления справедливости устранить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дисбаланс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401370"/>
              </p:ext>
            </p:extLst>
          </p:nvPr>
        </p:nvGraphicFramePr>
        <p:xfrm>
          <a:off x="141027" y="3231654"/>
          <a:ext cx="1190994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4973"/>
                <a:gridCol w="595497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Соотношение 	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Вывод 	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Вознаграждение А &lt; Вознаграждение Б </a:t>
                      </a:r>
                    </a:p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Вклад А &lt; Вклад Б 	</a:t>
                      </a:r>
                    </a:p>
                    <a:p>
                      <a:pPr algn="just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Несправедливость 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(недоплата) 	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Вознаграждение А = Вознаграждение Б </a:t>
                      </a:r>
                    </a:p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Вклад А = Вклад Б 	</a:t>
                      </a:r>
                    </a:p>
                    <a:p>
                      <a:pPr algn="just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Справедливость 	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Вознаграждение А &gt; Вознаграждение Б </a:t>
                      </a:r>
                    </a:p>
                    <a:p>
                      <a:pPr algn="just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Вклад А &gt; Вклад Б 	</a:t>
                      </a:r>
                    </a:p>
                    <a:p>
                      <a:pPr algn="just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Несправедливость </a:t>
                      </a:r>
                    </a:p>
                    <a:p>
                      <a:pPr algn="ctr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(переплата) 	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1027" y="2585323"/>
            <a:ext cx="11909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Варианты ситуаций, которые возникают с точки зрения справедливости вознаграждения для работника А по С. Адамсу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05824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491320"/>
            <a:ext cx="1192359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 этой ситуации важное значение имеет выбор работником объекта для сравнения. В теории принято выделять три категории работников по их поведенческим стереотипам, определяющим выбор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референтной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группы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: ориентированные «на прочих», ориентированные «на систему»,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ориентированные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«на себя».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Работники, которые относятся к первой категории, сравнивают себя с различными индивидами, выполняющими аналогичную работу в той же организации, в других организациях, включают в рассмотрение своих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друзей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соседей и т.п., т.е. их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референтная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группа является предельно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широкой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Работники, которые ориентируются «на систему», рассматривают политику и процедуры оплаты труда в своей организации, как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теоретически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так и фактически существующие. Для работников этого типа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рассмотрение организации как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референтной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группы.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Категория работников, которые ориентированы «на себя», имеют обыкновение обращаться к анализу исключительно собственного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соотношения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«вознаграждение / вклад». Они сравнивают эту величину,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исключительно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 собственным прошлым опытом и прошлой работой. В этом случае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референтная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группа самая узкая – сам работник.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Таким образом, исходя из теории справедливости можно сделать вы-вод, что мотивация работников зависит от относительного вознаграждения не в меньшей степени, чем от абсолютного. Как только работники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ощущают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несправедливость, они стремятся скорректировать ситуацию. Это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может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привести к повышению или снижению производительности, качества </a:t>
            </a:r>
            <a:r>
              <a:rPr lang="ru-RU" sz="2000" dirty="0" smtClean="0">
                <a:latin typeface="Times New Roman" panose="02020603050405020304" pitchFamily="18" charset="0"/>
              </a:rPr>
              <a:t>результатов </a:t>
            </a:r>
            <a:r>
              <a:rPr lang="ru-RU" sz="2000" dirty="0">
                <a:latin typeface="Times New Roman" panose="02020603050405020304" pitchFamily="18" charset="0"/>
              </a:rPr>
              <a:t>деятельности, увеличению прогулов или увольнений по </a:t>
            </a:r>
            <a:r>
              <a:rPr lang="ru-RU" sz="2000" dirty="0" smtClean="0">
                <a:latin typeface="Times New Roman" panose="02020603050405020304" pitchFamily="18" charset="0"/>
              </a:rPr>
              <a:t>собственному </a:t>
            </a:r>
            <a:r>
              <a:rPr lang="ru-RU" sz="2000" dirty="0">
                <a:latin typeface="Times New Roman" panose="02020603050405020304" pitchFamily="18" charset="0"/>
              </a:rPr>
              <a:t>желанию.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3955493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52</TotalTime>
  <Words>3995</Words>
  <Application>Microsoft Office PowerPoint</Application>
  <PresentationFormat>Широкоэкранный</PresentationFormat>
  <Paragraphs>136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Bookman Old Style</vt:lpstr>
      <vt:lpstr>Times New Roman</vt:lpstr>
      <vt:lpstr>Tw Cen MT</vt:lpstr>
      <vt:lpstr>Капля</vt:lpstr>
      <vt:lpstr>Теории мотивации профессиональной деятельности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Теории мотивации профессиональной деятельности </dc:title>
  <dc:creator>usewr</dc:creator>
  <cp:lastModifiedBy>usewr</cp:lastModifiedBy>
  <cp:revision>8</cp:revision>
  <dcterms:created xsi:type="dcterms:W3CDTF">2020-09-17T09:28:42Z</dcterms:created>
  <dcterms:modified xsi:type="dcterms:W3CDTF">2020-09-17T16:09:43Z</dcterms:modified>
</cp:coreProperties>
</file>